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rbel" panose="020B050302020402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628"/>
  </p:normalViewPr>
  <p:slideViewPr>
    <p:cSldViewPr snapToGrid="0" snapToObjects="1">
      <p:cViewPr varScale="1">
        <p:scale>
          <a:sx n="96" d="100"/>
          <a:sy n="96" d="100"/>
        </p:scale>
        <p:origin x="19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1082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29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link.springer.com/article/10.1007/s12553-023-00805-8" TargetMode="External"/><Relationship Id="rId5" Type="http://schemas.openxmlformats.org/officeDocument/2006/relationships/hyperlink" Target="https://doi.org/10.1098/rsta.2015.0202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740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Healthcare Scenario – Healthy Living and Wellness Clustering</a:t>
            </a:r>
            <a:endParaRPr lang="en-US" sz="4450" dirty="0">
              <a:latin typeface="Corbel" panose="020B05030202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851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Abhishek Sharma</a:t>
            </a:r>
            <a:endParaRPr lang="en-US" sz="1750" dirty="0">
              <a:latin typeface="Corbel" panose="020B0503020204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5031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MGT 665 – Solving Business Problems with Machine Learning</a:t>
            </a:r>
            <a:endParaRPr lang="en-US" sz="1750" dirty="0">
              <a:latin typeface="Corbel" panose="020B0503020204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51212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Northwood University</a:t>
            </a:r>
            <a:endParaRPr lang="en-US" sz="1750" dirty="0">
              <a:latin typeface="Corbel" panose="020B0503020204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7392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06/22/2025</a:t>
            </a:r>
            <a:endParaRPr lang="en-US" sz="1750" dirty="0">
              <a:latin typeface="Corbel" panose="020B05030202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368F27-7A9D-0892-8B0D-3A66D2ACD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600" y="7613257"/>
            <a:ext cx="2336800" cy="61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96B8FE-B4CE-B236-196C-08B467F0F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6611" y="7195114"/>
            <a:ext cx="654601" cy="836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68"/>
    </mc:Choice>
    <mc:Fallback xmlns="">
      <p:transition spd="slow" advTm="2186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A602FBD-9EC6-BA97-9BA3-2CEE9EABA336}"/>
              </a:ext>
            </a:extLst>
          </p:cNvPr>
          <p:cNvSpPr/>
          <p:nvPr/>
        </p:nvSpPr>
        <p:spPr>
          <a:xfrm>
            <a:off x="793790" y="1007388"/>
            <a:ext cx="7531775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24E73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References</a:t>
            </a:r>
            <a:endParaRPr lang="en-US" sz="3750" dirty="0">
              <a:latin typeface="Corbel" panose="020B05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8B727D-E37E-8B68-33D6-1B4402A2D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600" y="7613257"/>
            <a:ext cx="2336800" cy="616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15949F-0CFC-779E-D032-9F76C4A67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6611" y="7195114"/>
            <a:ext cx="654601" cy="836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14402-6B30-3B34-C46F-9F12BFACCAF0}"/>
              </a:ext>
            </a:extLst>
          </p:cNvPr>
          <p:cNvSpPr txBox="1"/>
          <p:nvPr/>
        </p:nvSpPr>
        <p:spPr>
          <a:xfrm>
            <a:off x="636103" y="1842052"/>
            <a:ext cx="1306132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Jolliffe, I. T., &amp; </a:t>
            </a:r>
            <a:r>
              <a:rPr lang="en-I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Cadima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 (2016). Principal component analysis: A review and recent developments. </a:t>
            </a:r>
            <a:r>
              <a:rPr lang="en-IN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Philosophical Transactions of the Royal Society A: Mathematical, Physical and Engineering Sciences, 374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(2065), 20150202. 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https://doi.org/10.1098/rsta.2015.0202</a:t>
            </a:r>
            <a:endParaRPr lang="en-I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Lu, H., &amp; Uddin, S. (2024). Unsupervised machine learning for disease prediction: A comparative performance analysis using multiple datasets. </a:t>
            </a:r>
            <a:r>
              <a:rPr lang="en-IN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Health and Technology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N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14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(2), 305–320. </a:t>
            </a:r>
            <a:r>
              <a:rPr lang="en-IN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https://link.springer.com/article/10.1007/s12553-023-00805-8</a:t>
            </a:r>
            <a:endParaRPr lang="en-IN" sz="1800" u="sng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</a:pPr>
            <a:r>
              <a:rPr lang="en-I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Trezza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</a:t>
            </a:r>
            <a:r>
              <a:rPr lang="en-I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Visibelli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</a:t>
            </a:r>
            <a:r>
              <a:rPr lang="en-I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Roncaglia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B., Spiga, O., &amp; Santucci, A. (2024). Unsupervised learning in precision medicine: Unlocking personalized healthcare through AI. </a:t>
            </a:r>
            <a:r>
              <a:rPr lang="en-IN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Applied Sciences, 14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(20), 9305. https://</a:t>
            </a:r>
            <a:r>
              <a:rPr lang="en-I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doi.org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/10.3390/app14209305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0"/>
    </mc:Choice>
    <mc:Fallback xmlns="">
      <p:transition spd="slow" advTm="33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FF4BE76-74AB-1D7A-36EB-077D094C61BF}"/>
              </a:ext>
            </a:extLst>
          </p:cNvPr>
          <p:cNvSpPr/>
          <p:nvPr/>
        </p:nvSpPr>
        <p:spPr>
          <a:xfrm>
            <a:off x="4146590" y="3631613"/>
            <a:ext cx="7531775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7200" dirty="0">
                <a:solidFill>
                  <a:srgbClr val="124E73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Thank you!</a:t>
            </a:r>
            <a:endParaRPr lang="en-US" sz="7200" dirty="0">
              <a:latin typeface="Corbel" panose="020B05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35ADA-25F7-43EC-44CF-1C16549B4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600" y="7613257"/>
            <a:ext cx="2336800" cy="616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E91C2E-0522-02BE-BA74-4AF7A1378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611" y="7195114"/>
            <a:ext cx="654601" cy="83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83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94509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Project Overview and Introduction</a:t>
            </a:r>
            <a:endParaRPr lang="en-US" sz="4450" dirty="0">
              <a:latin typeface="Corbel" panose="020B05030202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Abstract</a:t>
            </a:r>
            <a:endParaRPr lang="en-US" sz="2200" dirty="0">
              <a:latin typeface="Corbel" panose="020B0503020204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Unsupervised learning applied to health indicators.</a:t>
            </a:r>
            <a:endParaRPr lang="en-US" sz="1750" dirty="0">
              <a:latin typeface="Corbel" panose="020B0503020204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PCA retained 95% variance, reduced complexity.</a:t>
            </a:r>
            <a:endParaRPr lang="en-US" sz="1750" dirty="0">
              <a:latin typeface="Corbel" panose="020B0503020204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K-Means silhouette improved from 0.13 to 0.73.</a:t>
            </a:r>
            <a:endParaRPr lang="en-US" sz="1750" dirty="0">
              <a:latin typeface="Corbel" panose="020B0503020204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Hierarchical clustering improved to 0.38.</a:t>
            </a:r>
            <a:endParaRPr lang="en-US" sz="1750" dirty="0">
              <a:latin typeface="Corbel" panose="020B0503020204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Introduction</a:t>
            </a:r>
            <a:endParaRPr lang="en-US" sz="2200" dirty="0">
              <a:latin typeface="Corbel" panose="020B0503020204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Proactive health management via data segmentation.</a:t>
            </a:r>
            <a:endParaRPr lang="en-US" sz="1750" dirty="0">
              <a:latin typeface="Corbel" panose="020B0503020204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Clustering reveals behavioral wellness patterns.</a:t>
            </a:r>
            <a:endParaRPr lang="en-US" sz="1750" dirty="0">
              <a:latin typeface="Corbel" panose="020B0503020204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PCA addresses high dimensionality, multicollinearity.</a:t>
            </a:r>
            <a:endParaRPr lang="en-US" sz="1750" dirty="0">
              <a:latin typeface="Corbel" panose="020B0503020204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Goal: Analyze cluster structure before and after PCA.</a:t>
            </a:r>
            <a:endParaRPr lang="en-US" sz="1750" dirty="0">
              <a:latin typeface="Corbel" panose="020B05030202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7D8537-DCA7-0AA7-0520-CABB2531D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600" y="7613257"/>
            <a:ext cx="2336800" cy="6163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CD3D70-4AD9-1678-1331-67CEA82D2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6611" y="7195114"/>
            <a:ext cx="654601" cy="836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612"/>
    </mc:Choice>
    <mc:Fallback xmlns="">
      <p:transition spd="slow" advTm="10661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73893"/>
            <a:ext cx="109778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Key Literature Supporting Our Approach</a:t>
            </a:r>
            <a:endParaRPr lang="en-US" sz="4450" dirty="0">
              <a:latin typeface="Corbel" panose="020B0503020204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622834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3EEE3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Lu &amp; Uddin (2024)</a:t>
            </a:r>
            <a:endParaRPr lang="en-US" sz="2200" dirty="0">
              <a:latin typeface="Corbel" panose="020B0503020204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20604" y="434006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PCA enhances disease cluster prediction and improves model interpretability in medical diagnostics.</a:t>
            </a:r>
            <a:endParaRPr lang="en-US" sz="1750" dirty="0">
              <a:latin typeface="Corbel" panose="020B0503020204020204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216962" y="3622834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3EEE3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Trezza et al. (2024)</a:t>
            </a:r>
            <a:endParaRPr lang="en-US" sz="2200" dirty="0">
              <a:latin typeface="Corbel" panose="020B0503020204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443776" y="434006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AI provides personalized wellness segmentation, driving tailored health interventions for individuals.</a:t>
            </a:r>
            <a:endParaRPr lang="en-US" sz="1750" dirty="0">
              <a:latin typeface="Corbel" panose="020B0503020204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9640133" y="3622834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3EEE3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Alanazi (2022)</a:t>
            </a:r>
            <a:endParaRPr lang="en-US" sz="2200" dirty="0">
              <a:latin typeface="Corbel" panose="020B0503020204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66948" y="434006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Machine Learning transforms healthcare data insights, revealing hidden patterns in patient data.</a:t>
            </a:r>
            <a:endParaRPr lang="en-US" sz="1750" dirty="0">
              <a:latin typeface="Corbel" panose="020B05030202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C0E5B7-32DC-C09C-8A45-A5344CC61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600" y="7613257"/>
            <a:ext cx="2336800" cy="6163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535A60-1788-6F99-AA9D-5B44CDA43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6611" y="7195114"/>
            <a:ext cx="654601" cy="836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22"/>
    </mc:Choice>
    <mc:Fallback xmlns="">
      <p:transition spd="slow" advTm="4462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8561"/>
            <a:ext cx="125863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Methodology: Data Processing and Clustering</a:t>
            </a:r>
            <a:endParaRPr lang="en-US" sz="4450" dirty="0">
              <a:latin typeface="Corbel" panose="020B0503020204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Dataset Overview</a:t>
            </a:r>
            <a:endParaRPr lang="en-US" sz="2200" dirty="0">
              <a:latin typeface="Corbel" panose="020B05030202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154674" y="2634734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200 patients, 5 key wellness indicators were collected and analyzed.</a:t>
            </a:r>
            <a:endParaRPr lang="en-US" sz="1750" dirty="0">
              <a:latin typeface="Corbel" panose="020B0503020204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505200"/>
            <a:ext cx="36016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Exploratory Data Analysis</a:t>
            </a:r>
            <a:endParaRPr lang="en-US" sz="2200" dirty="0">
              <a:latin typeface="Corbel" panose="020B0503020204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154674" y="399561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EDA showed right-skewed BMI and normal-like sleep patterns.</a:t>
            </a:r>
            <a:endParaRPr lang="en-US" sz="1750" dirty="0">
              <a:latin typeface="Corbel" panose="020B0503020204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Data Preprocessing</a:t>
            </a:r>
            <a:endParaRPr lang="en-US" sz="2200" dirty="0">
              <a:latin typeface="Corbel" panose="020B0503020204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154674" y="5356503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StandardScaler was applied; PCA retained 95% of variance.</a:t>
            </a:r>
            <a:endParaRPr lang="en-US" sz="1750" dirty="0">
              <a:latin typeface="Corbel" panose="020B0503020204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674" y="6226969"/>
            <a:ext cx="29303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Clustering Algorithms</a:t>
            </a:r>
            <a:endParaRPr lang="en-US" sz="2200" dirty="0">
              <a:latin typeface="Corbel" panose="020B0503020204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2154674" y="6717387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K-Means and Agglomerative Clustering were evaluated for performance.</a:t>
            </a:r>
            <a:endParaRPr lang="en-US" sz="1750" dirty="0">
              <a:latin typeface="Corbel" panose="020B0503020204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0AEE2A-14E4-ABB0-D5B5-7D5A2C2F3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3600" y="7613257"/>
            <a:ext cx="2336800" cy="6163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D8F851-34AE-62A4-6F98-AF12B60EAF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36611" y="7195114"/>
            <a:ext cx="654601" cy="836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89"/>
    </mc:Choice>
    <mc:Fallback xmlns="">
      <p:transition spd="slow" advTm="6478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258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Evaluation Metrics: Assessing Cluster Quality</a:t>
            </a:r>
            <a:endParaRPr lang="en-US" sz="4450" dirty="0">
              <a:latin typeface="Corbel" panose="020B0503020204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0030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2534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Silhouette Score</a:t>
            </a:r>
            <a:endParaRPr lang="en-US" sz="2200" dirty="0">
              <a:latin typeface="Corbel" panose="020B0503020204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644253" y="3025378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Measures cluster cohesion and separation. A higher score indicates better-defined clusters.</a:t>
            </a:r>
            <a:endParaRPr lang="en-US" sz="1750" dirty="0">
              <a:latin typeface="Corbel" panose="020B0503020204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1815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4452818"/>
            <a:ext cx="53050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WCSS (Within-Cluster Sum of Squares)</a:t>
            </a:r>
            <a:endParaRPr lang="en-US" sz="2200" dirty="0">
              <a:latin typeface="Corbel" panose="020B0503020204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644253" y="4943237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Indicates cluster compactness. Lower WCSS values suggest tighter clusters.</a:t>
            </a:r>
            <a:endParaRPr lang="en-US" sz="1750" dirty="0">
              <a:latin typeface="Corbel" panose="020B0503020204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23601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6370677"/>
            <a:ext cx="32973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Comparative Evaluation</a:t>
            </a:r>
            <a:endParaRPr lang="en-US" sz="2200" dirty="0">
              <a:latin typeface="Corbel" panose="020B0503020204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644253" y="6861096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Clustering performance was rigorously assessed before and after PCA application.</a:t>
            </a:r>
            <a:endParaRPr lang="en-US" sz="1750"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05"/>
    </mc:Choice>
    <mc:Fallback xmlns="">
      <p:transition spd="slow" advTm="3670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0019"/>
            <a:ext cx="120942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Key Results :Quantitative Comparison Clustering Metrics</a:t>
            </a:r>
            <a:endParaRPr lang="en-US" sz="4450" dirty="0">
              <a:latin typeface="Corbel" panose="020B0503020204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222427"/>
            <a:ext cx="13042821" cy="1966198"/>
          </a:xfrm>
          <a:prstGeom prst="roundRect">
            <a:avLst>
              <a:gd name="adj" fmla="val 173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230047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653" y="337375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Metric</a:t>
            </a:r>
            <a:endParaRPr lang="en-US" sz="1750" dirty="0">
              <a:latin typeface="Corbel" panose="020B0503020204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5077" y="3373755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Before PCA</a:t>
            </a:r>
            <a:endParaRPr lang="en-US" sz="1750" dirty="0">
              <a:latin typeface="Corbel" panose="020B0503020204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716691" y="337375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After PCA</a:t>
            </a:r>
            <a:endParaRPr lang="en-US" sz="1750" dirty="0">
              <a:latin typeface="Corbel" panose="020B050302020402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01410" y="3880366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653" y="402407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Silhouette Score (K-Means)</a:t>
            </a:r>
            <a:endParaRPr lang="en-US" sz="1750" dirty="0">
              <a:latin typeface="Corbel" panose="020B0503020204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375077" y="4024074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0.13</a:t>
            </a:r>
            <a:endParaRPr lang="en-US" sz="1750" dirty="0">
              <a:latin typeface="Corbel" panose="020B0503020204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716691" y="402407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0.73</a:t>
            </a:r>
            <a:endParaRPr lang="en-US" sz="1750" dirty="0">
              <a:latin typeface="Corbel" panose="020B050302020402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801410" y="4530685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653" y="467439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WCSS (K-Means)</a:t>
            </a:r>
            <a:endParaRPr lang="en-US" sz="1750" dirty="0">
              <a:latin typeface="Corbel" panose="020B0503020204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375077" y="4674394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286</a:t>
            </a:r>
            <a:endParaRPr lang="en-US" sz="1750" dirty="0">
              <a:latin typeface="Corbel" panose="020B0503020204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716691" y="467439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324</a:t>
            </a:r>
            <a:endParaRPr lang="en-US" sz="1750" dirty="0">
              <a:latin typeface="Corbel" panose="020B0503020204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93790" y="621614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The table clearly illustrates the significant boost in cluster quality for K-Means after applying PCA, as indicated by the silhouette score. The slight increase in WCSS suggests broader clusters but with better separation.</a:t>
            </a:r>
            <a:endParaRPr lang="en-US" sz="1750" dirty="0">
              <a:latin typeface="Corbel" panose="020B0503020204020204" pitchFamily="34" charset="0"/>
            </a:endParaRPr>
          </a:p>
        </p:txBody>
      </p:sp>
      <p:sp>
        <p:nvSpPr>
          <p:cNvPr id="17" name="Shape 6">
            <a:extLst>
              <a:ext uri="{FF2B5EF4-FFF2-40B4-BE49-F238E27FC236}">
                <a16:creationId xmlns:a16="http://schemas.microsoft.com/office/drawing/2014/main" id="{710D36A8-3E52-5C30-FD48-6651F6BF9762}"/>
              </a:ext>
            </a:extLst>
          </p:cNvPr>
          <p:cNvSpPr/>
          <p:nvPr/>
        </p:nvSpPr>
        <p:spPr>
          <a:xfrm>
            <a:off x="810339" y="5206207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r>
              <a:rPr lang="en-US" sz="180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Silhouette Score (Hierarchical Clusters).               0.07                                                                                       0.38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068A3B-5998-FA95-535D-0EC2E8B9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600" y="7613257"/>
            <a:ext cx="2336800" cy="6163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0A560F-41B9-06A9-2A20-16C7BCC47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6611" y="7195114"/>
            <a:ext cx="654601" cy="836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53"/>
    </mc:Choice>
    <mc:Fallback xmlns="">
      <p:transition spd="slow" advTm="5495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9373"/>
            <a:ext cx="90991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124E73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Visual Insights: Cluster Separation Post-PCA</a:t>
            </a:r>
            <a:endParaRPr lang="en-US" sz="3300" dirty="0">
              <a:latin typeface="Corbel" panose="020B05030202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93572" y="161400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24E73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K-Means PCA Plot</a:t>
            </a:r>
            <a:endParaRPr lang="en-US" sz="1650" dirty="0">
              <a:latin typeface="Corbel" panose="020B0503020204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93572" y="2049769"/>
            <a:ext cx="6313884" cy="31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Shows strong, distinct separation of patient groups,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 indicating effective clustering.</a:t>
            </a:r>
            <a:endParaRPr lang="en-US" sz="1300" dirty="0">
              <a:latin typeface="Corbel" panose="020B05030202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176613" y="1607827"/>
            <a:ext cx="363176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24E73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Hierarchical PCA Plot &amp; Dendrogram</a:t>
            </a:r>
            <a:endParaRPr lang="en-US" sz="1650" dirty="0">
              <a:latin typeface="Corbel" panose="020B05030202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176613" y="2043596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Reveals moderate separation, with the dendrogram supporting a 5-cluster structure.</a:t>
            </a:r>
            <a:endParaRPr lang="en-US" sz="1300" dirty="0">
              <a:latin typeface="Corbel" panose="020B0503020204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93790" y="6919266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These visualizations underscore PCA's effectiveness in enhancing cluster definition, providing clear insights into patient segmentation.</a:t>
            </a:r>
            <a:endParaRPr lang="en-US" sz="1300" dirty="0">
              <a:latin typeface="Corbel" panose="020B05030202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2A8FA4-2048-A7F3-6C08-1981541EB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92" y="2602657"/>
            <a:ext cx="4038376" cy="386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29DB24-6B0C-2599-30DF-92F90115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877" y="2611191"/>
            <a:ext cx="4006990" cy="386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2BBC0B-607E-1D9D-D51B-EB7C0E289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376" y="2663091"/>
            <a:ext cx="5721982" cy="380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3D8DCD-B28E-F157-B753-4A5E60A41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3600" y="7613257"/>
            <a:ext cx="2336800" cy="616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387325-FB1F-541D-C9B9-B635B4BAF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6611" y="7195114"/>
            <a:ext cx="654601" cy="836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75"/>
    </mc:Choice>
    <mc:Fallback xmlns="">
      <p:transition spd="slow" advTm="3967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49729"/>
            <a:ext cx="12405955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24E73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Discussion: PCA's Role in Healthcare Segmentation</a:t>
            </a:r>
            <a:endParaRPr lang="en-US" sz="4000" dirty="0">
              <a:latin typeface="Corbel" panose="020B0503020204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4493776"/>
            <a:ext cx="459224" cy="459224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1457087" y="456390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PCA's Impact</a:t>
            </a:r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57087" y="5005149"/>
            <a:ext cx="573047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Principal Component Analysis significantly improved clustering performance and data clarity.</a:t>
            </a:r>
            <a:endParaRPr lang="en-US" sz="1600" dirty="0">
              <a:latin typeface="Corbel" panose="020B0503020204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442716" y="4493776"/>
            <a:ext cx="459224" cy="459224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8106013" y="4563904"/>
            <a:ext cx="329017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Algorithm Responsiveness</a:t>
            </a:r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106013" y="5005149"/>
            <a:ext cx="573059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K-Means demonstrated greater responsiveness to PCA-driven data transformation.</a:t>
            </a:r>
            <a:endParaRPr lang="en-US" sz="1600" dirty="0">
              <a:latin typeface="Corbel" panose="020B0503020204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6066830"/>
            <a:ext cx="459224" cy="459224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1457087" y="6136957"/>
            <a:ext cx="266509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Healthcare Validation</a:t>
            </a:r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457087" y="6578203"/>
            <a:ext cx="573047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The study validates PCA's critical role in robust healthcare data segmentation.</a:t>
            </a:r>
            <a:endParaRPr lang="en-US" sz="1600" dirty="0">
              <a:latin typeface="Corbel" panose="020B0503020204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442716" y="6066830"/>
            <a:ext cx="459224" cy="459224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4" name="Text 11"/>
          <p:cNvSpPr/>
          <p:nvPr/>
        </p:nvSpPr>
        <p:spPr>
          <a:xfrm>
            <a:off x="8106013" y="6136957"/>
            <a:ext cx="332565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Personalized Interventions</a:t>
            </a:r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106013" y="6578203"/>
            <a:ext cx="573059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These findings support developing personalized interventions for patient wellness management.</a:t>
            </a:r>
            <a:endParaRPr lang="en-US" sz="1600" dirty="0">
              <a:latin typeface="Corbel" panose="020B0503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89D8F17-C7A7-3E98-AA7A-903EB9847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3600" y="7613257"/>
            <a:ext cx="2336800" cy="6163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5F01CC-51AF-DDD7-A8FC-41FB6F4EF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6611" y="7195114"/>
            <a:ext cx="654601" cy="836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54"/>
    </mc:Choice>
    <mc:Fallback xmlns="">
      <p:transition spd="slow" advTm="4355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07388"/>
            <a:ext cx="7531775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24E73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Conclusion and Future Directions</a:t>
            </a:r>
            <a:endParaRPr lang="en-US" sz="3750" dirty="0">
              <a:latin typeface="Corbel" panose="020B0503020204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899047"/>
            <a:ext cx="192762" cy="1156811"/>
          </a:xfrm>
          <a:prstGeom prst="roundRect">
            <a:avLst>
              <a:gd name="adj" fmla="val 15003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1179314" y="2091809"/>
            <a:ext cx="272105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Effective Segmentation</a:t>
            </a:r>
            <a:endParaRPr lang="en-US" sz="1850" dirty="0">
              <a:latin typeface="Corbel" panose="020B05030202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79314" y="2508647"/>
            <a:ext cx="717089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PCA combined with clustering offers effective patient segmentation capabilities.</a:t>
            </a:r>
            <a:endParaRPr lang="en-US" sz="1500" dirty="0">
              <a:latin typeface="Corbel" panose="020B0503020204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82993" y="3200400"/>
            <a:ext cx="192762" cy="1156811"/>
          </a:xfrm>
          <a:prstGeom prst="roundRect">
            <a:avLst>
              <a:gd name="adj" fmla="val 15003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1468517" y="3393162"/>
            <a:ext cx="241518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K-Means Superiority</a:t>
            </a:r>
            <a:endParaRPr lang="en-US" sz="1850" dirty="0">
              <a:latin typeface="Corbel" panose="020B0503020204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468517" y="3810000"/>
            <a:ext cx="688169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K-Means performed optimally after dimensionality reduction via PCA.</a:t>
            </a:r>
            <a:endParaRPr lang="en-US" sz="1500" dirty="0">
              <a:latin typeface="Corbel" panose="020B0503020204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372195" y="4501753"/>
            <a:ext cx="192762" cy="1156811"/>
          </a:xfrm>
          <a:prstGeom prst="roundRect">
            <a:avLst>
              <a:gd name="adj" fmla="val 15003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1757720" y="469451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ML in Healthcare</a:t>
            </a:r>
            <a:endParaRPr lang="en-US" sz="1850" dirty="0">
              <a:latin typeface="Corbel" panose="020B0503020204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757720" y="5111353"/>
            <a:ext cx="659249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This work encourages greater adoption of ML in healthcare analytics.</a:t>
            </a:r>
            <a:endParaRPr lang="en-US" sz="1500" dirty="0">
              <a:latin typeface="Corbel" panose="020B0503020204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661398" y="5803106"/>
            <a:ext cx="192762" cy="1419106"/>
          </a:xfrm>
          <a:prstGeom prst="roundRect">
            <a:avLst>
              <a:gd name="adj" fmla="val 15003"/>
            </a:avLst>
          </a:prstGeom>
          <a:solidFill>
            <a:srgbClr val="F3EEE3"/>
          </a:solidFill>
          <a:ln/>
        </p:spPr>
      </p:sp>
      <p:sp>
        <p:nvSpPr>
          <p:cNvPr id="14" name="Text 11"/>
          <p:cNvSpPr/>
          <p:nvPr/>
        </p:nvSpPr>
        <p:spPr>
          <a:xfrm>
            <a:off x="2046922" y="599586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Corbel" panose="020B0503020204020204" pitchFamily="34" charset="0"/>
                <a:ea typeface="MuseoModerno Medium" pitchFamily="34" charset="-122"/>
                <a:cs typeface="MuseoModerno Medium" pitchFamily="34" charset="-120"/>
              </a:rPr>
              <a:t>Future Research</a:t>
            </a:r>
            <a:endParaRPr lang="en-US" sz="1850" dirty="0">
              <a:latin typeface="Corbel" panose="020B0503020204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046922" y="6412706"/>
            <a:ext cx="630328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Corbel" panose="020B0503020204020204" pitchFamily="34" charset="0"/>
                <a:ea typeface="Source Sans Pro" pitchFamily="34" charset="-122"/>
                <a:cs typeface="Source Sans Pro" pitchFamily="34" charset="-120"/>
              </a:rPr>
              <a:t>Future work involves applying this on real-world datasets and exploring other algorithms like DBSCAN.</a:t>
            </a:r>
            <a:endParaRPr lang="en-US" sz="1500"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01"/>
    </mc:Choice>
    <mc:Fallback xmlns="">
      <p:transition spd="slow" advTm="23301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668</Words>
  <Application>Microsoft Macintosh PowerPoint</Application>
  <PresentationFormat>Custom</PresentationFormat>
  <Paragraphs>93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Corbel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Microsoft Office User</cp:lastModifiedBy>
  <cp:revision>8</cp:revision>
  <dcterms:created xsi:type="dcterms:W3CDTF">2025-06-22T23:01:35Z</dcterms:created>
  <dcterms:modified xsi:type="dcterms:W3CDTF">2025-06-23T03:05:59Z</dcterms:modified>
</cp:coreProperties>
</file>